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22"/>
    <p:restoredTop sz="94655"/>
  </p:normalViewPr>
  <p:slideViewPr>
    <p:cSldViewPr snapToGrid="0" snapToObjects="1">
      <p:cViewPr varScale="1">
        <p:scale>
          <a:sx n="107" d="100"/>
          <a:sy n="107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E7532-0241-0448-997D-F776DF417F9D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242EE-7FE6-8C47-A9EB-98C922A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F242EE-7FE6-8C47-A9EB-98C922A4FB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4CB5-94B8-1B46-B47F-E76F186B2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A718B-570F-1240-BE19-E9F4EAC21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99A40-1B4F-2842-9A4A-1A366A5F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7810A-0240-9944-9945-70A89626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006A4-9ADE-AD4A-AE54-4A851346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48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6EBA-C308-FE4A-BCF6-2027684F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31024-BFE9-9B4C-82A8-28DCECFE1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76DEF-2128-CD49-8DF5-C6DEE844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3987A-21D7-B84D-9445-325E027D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9F3A-EC89-C14D-B451-FDE8CF49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9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3F3B3-7527-9342-AFC0-CBA5BEFB84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87CB3-CC0A-4649-A87B-6E3591AB1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0D93-256E-A245-82A8-933EA7FDD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43DB9-B765-CD40-A1A2-6210FD2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CC173-7AAE-3D47-B327-D1EF7D57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3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5746-C277-3F4D-ADB4-7E53D5C0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0268-C992-994A-A560-B3AD7107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AFD4D-04B0-6148-B9EA-232419B7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6A86-D5AE-F54C-BC4A-E07779B5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56E33-1B0F-1248-ACC7-F9C3E477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2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1F70-7F40-FC4B-88BE-0ABCA538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2CAFA-1A00-BF44-9CE0-774F87019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DE907-66B1-3D42-AF5B-B9F30893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6713A-5C5F-BB46-BA3C-8553A17B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4CD6-4C26-B348-B14F-C0289D6FE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6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A52A-CC20-6E4A-9F69-F560EC17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1B2A1-1D70-B149-ACD3-C8F98B9DC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4B2EB-42B3-604A-A8FF-6B9138477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3846D-6085-4844-9667-06765231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0D98E-853F-AF4C-BD22-DFB9842D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387A1-04B5-294A-852B-01D6A18A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4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BD18-7447-6549-A053-A395E0E7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D11B3-DA6A-1B41-834C-6CA8FE2BF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FA8A3-76F2-5945-A1CC-6228FC947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77FC84-5662-DC46-84C3-4E03E5E30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1C0C5-D63D-7A4D-B857-19A9999B8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F388EE-B37E-354D-9A0C-8082C22D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02ECB-5A69-324A-A667-41E0FDAEE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1C37EA-AC86-6E4C-8AC8-1E221A13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0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B3FB4-C7F1-614B-A9E9-285371F5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2227F-AAAF-1440-9373-A631522F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1E239-C845-C64E-94EA-CCB82A13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4EFE0-1E3E-B545-A4EB-A3A8AFA2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6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6532DF-C2F6-834F-B831-313B070D1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7693C-756A-C641-A868-BACE612A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68C6A-9949-EC44-BF5B-A61F8B5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9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E38E-C58F-204E-9E84-E4DE9FF7E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1F7C-DB8E-7044-A5A6-7F260743A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9BBE3-9ED5-3442-A659-85480196B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433B8-27CD-0647-810E-112D0859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F5E33-FD16-8443-8CE7-DB18DF57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6E87D-A7E2-D143-BE25-CE5A0CFA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5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6B531-C1DF-DA48-9FB2-7250FA46F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FDB413-052F-C24B-877E-333B85099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CB823-3261-3B4C-90C7-A26468CC6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B72AF-0729-A44F-8617-C8169F45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44371-690E-C04C-AE1E-8DFD9FD2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0EB0E-7C6D-254A-AE8C-487950DA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7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4D504-7DED-4243-86F6-90CBE8C7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7C023-EBED-834A-BCB8-324B024B7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6155-C517-4145-8ED1-E2A685684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0E6D3-7B5F-D247-9EFE-D298017CD274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1BA21-3E34-4E46-A07A-83D4FF26B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6AD2-8151-694E-8FF0-C8E2A78B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DFCBF-F539-4A46-AFDD-1F676E5E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0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D7AB-0EDE-F44A-B114-48BF6FB87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The Orbit of Mercury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255F3-1C56-0249-9F31-4C129BB97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Hott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D8D67F-FDEA-BA48-8651-5462FC631DDC}"/>
              </a:ext>
            </a:extLst>
          </p:cNvPr>
          <p:cNvSpPr/>
          <p:nvPr/>
        </p:nvSpPr>
        <p:spPr>
          <a:xfrm rot="19925980">
            <a:off x="3309938" y="1512887"/>
            <a:ext cx="5572125" cy="348615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982A1-061F-4A43-9921-A29ABAE46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95" b="94158" l="6789" r="93316">
                        <a14:foregroundMark x1="41684" y1="9053" x2="41684" y2="9053"/>
                        <a14:foregroundMark x1="50526" y1="5895" x2="50526" y2="5895"/>
                        <a14:foregroundMark x1="90000" y1="51053" x2="90000" y2="51053"/>
                        <a14:foregroundMark x1="93421" y1="44474" x2="93421" y2="44474"/>
                        <a14:foregroundMark x1="51684" y1="90737" x2="51684" y2="90737"/>
                        <a14:foregroundMark x1="47158" y1="94158" x2="47158" y2="94158"/>
                        <a14:foregroundMark x1="6789" y1="46526" x2="6789" y2="46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6657" y="2495006"/>
            <a:ext cx="774019" cy="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4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853F-78CA-E048-BB1F-4614ADE3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813D3-5561-4449-BBC7-A3F1008BE6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260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574.10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±0.65”</m:t>
                    </m:r>
                  </m:oMath>
                </a14:m>
                <a:endParaRPr lang="en-US" b="0" dirty="0">
                  <a:solidFill>
                    <a:schemeClr val="bg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575.25”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 0.2% of observed value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813D3-5561-4449-BBC7-A3F1008BE6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26000" cy="4351338"/>
              </a:xfrm>
              <a:blipFill>
                <a:blip r:embed="rId2"/>
                <a:stretch>
                  <a:fillRect l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D6B68F-DD69-5646-AD0D-F2FF1F29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203200"/>
            <a:ext cx="65278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6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B156-1A61-0A40-97D8-8043E2BE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Further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E1679-C30C-6045-9A25-87646E55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049" y="1386364"/>
            <a:ext cx="7764152" cy="4351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C7C51-6FC2-B841-BD4F-D05BDA19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11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exoplanets and other star systems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Rosette orbits are often seen around black holes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0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C064-D4BE-4141-9FB0-1387E7D6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3C7FA-D3AF-5940-8B87-9D46CE096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06316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Precession of Mercury’s perihelion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Observed precession: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574.10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±0.65”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per century</a:t>
                </a:r>
              </a:p>
              <a:p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 Verrier calculations</a:t>
                </a:r>
              </a:p>
              <a:p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Evidence of General Relativity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3C7FA-D3AF-5940-8B87-9D46CE096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06316" cy="4351338"/>
              </a:xfrm>
              <a:blipFill>
                <a:blip r:embed="rId2"/>
                <a:stretch>
                  <a:fillRect l="-2036" t="-2632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D2BA44-6955-C94B-834E-20E2BC1F5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16" y="1018122"/>
            <a:ext cx="5528947" cy="4821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FC139E-63F6-C84E-A695-958D2F605453}"/>
              </a:ext>
            </a:extLst>
          </p:cNvPr>
          <p:cNvSpPr txBox="1"/>
          <p:nvPr/>
        </p:nvSpPr>
        <p:spPr>
          <a:xfrm>
            <a:off x="8258165" y="5899964"/>
            <a:ext cx="371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Image: https://en.wikipedia.org/wiki/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Apsidal_precession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9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09FE1-A39E-534C-9436-B8D465F4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0D6349B-1E71-754A-8726-427185580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561" y="0"/>
            <a:ext cx="7806878" cy="6861892"/>
          </a:xfrm>
        </p:spPr>
      </p:pic>
    </p:spTree>
    <p:extLst>
      <p:ext uri="{BB962C8B-B14F-4D97-AF65-F5344CB8AC3E}">
        <p14:creationId xmlns:p14="http://schemas.microsoft.com/office/powerpoint/2010/main" val="2012005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31E0-A958-E94D-9965-595A1D15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DD9F36-B9EE-1843-9C4F-B85FE3E97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248" y="1"/>
            <a:ext cx="10520552" cy="6857999"/>
          </a:xfrm>
        </p:spPr>
      </p:pic>
    </p:spTree>
    <p:extLst>
      <p:ext uri="{BB962C8B-B14F-4D97-AF65-F5344CB8AC3E}">
        <p14:creationId xmlns:p14="http://schemas.microsoft.com/office/powerpoint/2010/main" val="74331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C363-CA9A-3645-B79C-8449D1C0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Elliptical Orbits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837A0F-59EE-3C47-95A0-D3D4839F1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4252608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true anomaly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837A0F-59EE-3C47-95A0-D3D4839F1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425260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218A7D8-7871-864E-9062-39F11F4E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31" y="268942"/>
            <a:ext cx="6482069" cy="622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4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A8F-F25E-E341-9293-0141B0A7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Perturbing force of planets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0C373-2795-C342-AF5E-EFBE08F99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Planets are approximated as rings: act as a “repulsive gravitational force” centered at the sun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𝑠𝑢𝑛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𝑝𝑙𝑎𝑛𝑒𝑡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𝑚𝑟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𝑝𝑙𝑎𝑛𝑒𝑡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0C373-2795-C342-AF5E-EFBE08F99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32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92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96CC9-D36E-9D4A-BB89-67B4EAFA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Outer Planets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40B70-204D-264D-AB5A-DC6D01603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Precession for one orbit: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Precession due to one outer planet: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(1−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0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(1−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1+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0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Contributes precession of 532.26” per century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40B70-204D-264D-AB5A-DC6D01603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274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54A0B9C-CEA4-9542-BFCE-A0D575D6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0" r="7384"/>
          <a:stretch/>
        </p:blipFill>
        <p:spPr>
          <a:xfrm>
            <a:off x="8656320" y="365125"/>
            <a:ext cx="3535680" cy="28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355A5-CEC7-644A-8999-B1672710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DBAD2-79D0-7346-AFCF-8A70E78656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455676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𝜃𝜓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𝜃𝜓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Precession is very exaggerated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10000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DBAD2-79D0-7346-AFCF-8A70E7865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4556760" cy="4351338"/>
              </a:xfrm>
              <a:blipFill>
                <a:blip r:embed="rId2"/>
                <a:stretch>
                  <a:fillRect l="-2500"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DBE533D-513E-FE49-AB7F-4DDEFF86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0" y="53340"/>
            <a:ext cx="6816866" cy="67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7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0072-C713-9E4E-BF43-E0104852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ngla MN" pitchFamily="2" charset="0"/>
                <a:cs typeface="Bangla MN" pitchFamily="2" charset="0"/>
              </a:rPr>
              <a:t>General Relativistic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7AE72-716F-644A-9C45-FE8568F40D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(1−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Contributes precession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42.98”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per century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7AE72-716F-644A-9C45-FE8568F40D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073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196</Words>
  <Application>Microsoft Macintosh PowerPoint</Application>
  <PresentationFormat>Widescreen</PresentationFormat>
  <Paragraphs>56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Bangla MN</vt:lpstr>
      <vt:lpstr>Calibri</vt:lpstr>
      <vt:lpstr>Calibri Light</vt:lpstr>
      <vt:lpstr>Cambria Math</vt:lpstr>
      <vt:lpstr>Times New Roman</vt:lpstr>
      <vt:lpstr>Office Theme</vt:lpstr>
      <vt:lpstr>The Orbit of Mercury</vt:lpstr>
      <vt:lpstr>Background</vt:lpstr>
      <vt:lpstr>PowerPoint Presentation</vt:lpstr>
      <vt:lpstr>PowerPoint Presentation</vt:lpstr>
      <vt:lpstr>Elliptical Orbits</vt:lpstr>
      <vt:lpstr>Perturbing force of planets</vt:lpstr>
      <vt:lpstr>Outer Planets Correction</vt:lpstr>
      <vt:lpstr>PowerPoint Presentation</vt:lpstr>
      <vt:lpstr>General Relativistic Correction</vt:lpstr>
      <vt:lpstr>PowerPoint Presentation</vt:lpstr>
      <vt:lpstr>Further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Orbit of Mercury</dc:title>
  <dc:creator>Megan Elise Hott</dc:creator>
  <cp:lastModifiedBy>Megan Elise Hott</cp:lastModifiedBy>
  <cp:revision>30</cp:revision>
  <dcterms:created xsi:type="dcterms:W3CDTF">2019-04-04T21:15:26Z</dcterms:created>
  <dcterms:modified xsi:type="dcterms:W3CDTF">2019-04-09T01:22:44Z</dcterms:modified>
</cp:coreProperties>
</file>